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</p:sldMasterIdLst>
  <p:notesMasterIdLst>
    <p:notesMasterId r:id="rId29"/>
  </p:notesMasterIdLst>
  <p:sldIdLst>
    <p:sldId id="310" r:id="rId2"/>
    <p:sldId id="323" r:id="rId3"/>
    <p:sldId id="324" r:id="rId4"/>
    <p:sldId id="347" r:id="rId5"/>
    <p:sldId id="348" r:id="rId6"/>
    <p:sldId id="325" r:id="rId7"/>
    <p:sldId id="326" r:id="rId8"/>
    <p:sldId id="327" r:id="rId9"/>
    <p:sldId id="328" r:id="rId10"/>
    <p:sldId id="329" r:id="rId11"/>
    <p:sldId id="331" r:id="rId12"/>
    <p:sldId id="330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</p:sldIdLst>
  <p:sldSz cx="9144000" cy="5143500" type="screen16x9"/>
  <p:notesSz cx="6858000" cy="9144000"/>
  <p:embeddedFontLst>
    <p:embeddedFont>
      <p:font typeface="Cambria" pitchFamily="18" charset="0"/>
      <p:regular r:id="rId30"/>
      <p:bold r:id="rId31"/>
      <p:italic r:id="rId32"/>
      <p:boldItalic r:id="rId33"/>
    </p:embeddedFont>
    <p:embeddedFont>
      <p:font typeface="Gentium Basic" charset="0"/>
      <p:regular r:id="rId34"/>
      <p:bold r:id="rId35"/>
      <p:italic r:id="rId36"/>
      <p:boldItalic r:id="rId37"/>
    </p:embeddedFon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Segoe UI" pitchFamily="34" charset="0"/>
      <p:regular r:id="rId42"/>
      <p:bold r:id="rId43"/>
      <p:italic r:id="rId44"/>
      <p:boldItalic r:id="rId45"/>
    </p:embeddedFont>
    <p:embeddedFont>
      <p:font typeface="Wingdings 3" pitchFamily="18" charset="2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sastras" initials="ps" lastIdx="4" clrIdx="0"/>
  <p:cmAuthor id="1" name="Ben Herila" initials="BWH" lastIdx="3" clrIdx="1"/>
  <p:cmAuthor id="2" name=" " initials="MSOffice" lastIdx="1" clrIdx="2"/>
  <p:cmAuthor id="3" name="avd" initials="avd" lastIdx="5" clrIdx="3"/>
  <p:cmAuthor id="4" name="Andy van Dam" initials="AvD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4" autoAdjust="0"/>
    <p:restoredTop sz="94660"/>
  </p:normalViewPr>
  <p:slideViewPr>
    <p:cSldViewPr>
      <p:cViewPr>
        <p:scale>
          <a:sx n="103" d="100"/>
          <a:sy n="103" d="100"/>
        </p:scale>
        <p:origin x="-1962" y="-11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712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94437-1C96-4517-A8E2-E50803D5BD64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07DC2-D8F0-47F0-B1C2-5436023AE4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5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07DC2-D8F0-47F0-B1C2-5436023AE4E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57200" y="3786188"/>
            <a:ext cx="8242300" cy="51435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1" name="Rectangle 20"/>
          <p:cNvSpPr/>
          <p:nvPr/>
        </p:nvSpPr>
        <p:spPr>
          <a:xfrm>
            <a:off x="457200" y="2736056"/>
            <a:ext cx="8229600" cy="960120"/>
          </a:xfrm>
          <a:prstGeom prst="rect">
            <a:avLst/>
          </a:prstGeom>
          <a:solidFill>
            <a:schemeClr val="bg1">
              <a:alpha val="50000"/>
            </a:schemeClr>
          </a:solidFill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736056"/>
            <a:ext cx="8001000" cy="960120"/>
          </a:xfrm>
          <a:prstGeom prst="rect">
            <a:avLst/>
          </a:prstGeom>
        </p:spPr>
        <p:txBody>
          <a:bodyPr anchor="t" anchorCtr="0"/>
          <a:lstStyle>
            <a:lvl1pPr algn="r">
              <a:defRPr sz="3200" b="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3786188"/>
            <a:ext cx="8001001" cy="514350"/>
          </a:xfrm>
        </p:spPr>
        <p:txBody>
          <a:bodyPr/>
          <a:lstStyle>
            <a:lvl1pPr marL="0" indent="0" algn="r">
              <a:buNone/>
              <a:defRPr sz="2000" b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32" name="Rectangle 31"/>
          <p:cNvSpPr/>
          <p:nvPr/>
        </p:nvSpPr>
        <p:spPr>
          <a:xfrm>
            <a:off x="4572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b="0"/>
          </a:p>
        </p:txBody>
      </p:sp>
      <p:sp>
        <p:nvSpPr>
          <p:cNvPr id="2" name="Rectangle 1"/>
          <p:cNvSpPr/>
          <p:nvPr/>
        </p:nvSpPr>
        <p:spPr>
          <a:xfrm>
            <a:off x="457200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b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84883"/>
            <a:ext cx="8229600" cy="308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0985" y="857250"/>
            <a:ext cx="3801533" cy="37290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5719" y="857251"/>
            <a:ext cx="3801533" cy="18216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75719" y="2764632"/>
            <a:ext cx="3801533" cy="18216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600">
                <a:latin typeface="Cambria" pitchFamily="18" charset="0"/>
              </a:defRPr>
            </a:lvl3pPr>
            <a:lvl4pPr>
              <a:defRPr sz="1400">
                <a:latin typeface="Cambria" pitchFamily="18" charset="0"/>
              </a:defRPr>
            </a:lvl4pPr>
            <a:lvl5pPr>
              <a:defRPr sz="1200">
                <a:latin typeface="Cambria" pitchFamily="18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  <a:prstGeom prst="rect">
            <a:avLst/>
          </a:prstGeom>
        </p:spPr>
        <p:txBody>
          <a:bodyPr/>
          <a:lstStyle/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085850"/>
            <a:ext cx="4041777" cy="28575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0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7200" y="4800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Andries van Dam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1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57200" y="4800600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prstGeom prst="rect">
            <a:avLst/>
          </a:prstGeom>
          <a:ln>
            <a:noFill/>
          </a:ln>
        </p:spPr>
        <p:txBody>
          <a:bodyPr lIns="274320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76800" y="4764881"/>
            <a:ext cx="10668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54102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43600" y="4764881"/>
            <a:ext cx="2743200" cy="274320"/>
          </a:xfrm>
          <a:prstGeom prst="rect">
            <a:avLst/>
          </a:prstGeom>
        </p:spPr>
        <p:txBody>
          <a:bodyPr/>
          <a:lstStyle/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b="1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cs123 	</a:t>
            </a:r>
            <a:r>
              <a:rPr lang="en-US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INTRODUCTION</a:t>
            </a:r>
            <a:r>
              <a:rPr lang="en-US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 TO COMPUTER GRAPHICS</a:t>
            </a:r>
            <a:endParaRPr lang="en-US" kern="1000" spc="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UI" pitchFamily="34" charset="0"/>
            </a:endParaRPr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286000" y="4800600"/>
            <a:ext cx="51054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BA3901D-B8F3-48E8-AA10-9EF109D618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4800600"/>
            <a:ext cx="175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Andries van Dam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7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olumbia.edu/CAVE/projects/separ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columbia.edu/CAVE/projects/separation/videos/Separation.mov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Fast Separation of Direct and Global Images 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867150"/>
            <a:ext cx="8001001" cy="514350"/>
          </a:xfrm>
        </p:spPr>
        <p:txBody>
          <a:bodyPr>
            <a:normAutofit/>
          </a:bodyPr>
          <a:lstStyle/>
          <a:p>
            <a:r>
              <a:rPr lang="en-US" dirty="0" err="1"/>
              <a:t>Nayar</a:t>
            </a:r>
            <a:r>
              <a:rPr lang="en-US" dirty="0"/>
              <a:t>, Krishnan, </a:t>
            </a:r>
            <a:r>
              <a:rPr lang="en-US" dirty="0" err="1"/>
              <a:t>Grossberg</a:t>
            </a:r>
            <a:r>
              <a:rPr lang="en-US" dirty="0"/>
              <a:t>, and </a:t>
            </a:r>
            <a:r>
              <a:rPr lang="en-US" dirty="0" err="1" smtClean="0"/>
              <a:t>Raskar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078700" y="4324350"/>
            <a:ext cx="16546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600"/>
              </a:spcBef>
              <a:buClr>
                <a:schemeClr val="accent1"/>
              </a:buClr>
              <a:buSzPct val="76000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rPr>
              <a:t>SIGGRAPH ‘06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4801819"/>
            <a:ext cx="512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Project website: </a:t>
            </a:r>
            <a:r>
              <a:rPr lang="en-US" sz="1400" dirty="0" smtClean="0">
                <a:hlinkClick r:id="rId3"/>
              </a:rPr>
              <a:t>www.cs.columbia.edu/CAVE/projects/separation</a:t>
            </a:r>
            <a:r>
              <a:rPr lang="en-US" sz="1400" dirty="0">
                <a:hlinkClick r:id="rId3"/>
              </a:rPr>
              <a:t>/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illumination (normal image)</a:t>
            </a:r>
          </a:p>
        </p:txBody>
      </p:sp>
      <p:pic>
        <p:nvPicPr>
          <p:cNvPr id="7" name="Picture 7" descr="C:\Users\Evan\Desktop\direct vs global\Pink_Sce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3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7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Direct illumination</a:t>
            </a:r>
            <a:endParaRPr lang="en-US" dirty="0"/>
          </a:p>
        </p:txBody>
      </p:sp>
      <p:pic>
        <p:nvPicPr>
          <p:cNvPr id="6" name="Picture 5" descr="C:\Users\Evan\Desktop\direct vs global\Pink_Dir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7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Indirect illumination (subsurface scattering)</a:t>
            </a:r>
          </a:p>
        </p:txBody>
      </p:sp>
      <p:pic>
        <p:nvPicPr>
          <p:cNvPr id="6" name="Picture 6" descr="C:\Users\Evan\Desktop\direct vs global\Pink_Glob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Translucent surfaces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illumination (normal image)</a:t>
            </a:r>
          </a:p>
        </p:txBody>
      </p:sp>
      <p:pic>
        <p:nvPicPr>
          <p:cNvPr id="6" name="Picture 4" descr="C:\Users\Evan\Desktop\direct vs global\ShowerCurtain_Sce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3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Translucent surfaces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Direct illumination</a:t>
            </a:r>
            <a:endParaRPr lang="en-US" dirty="0"/>
          </a:p>
        </p:txBody>
      </p:sp>
      <p:pic>
        <p:nvPicPr>
          <p:cNvPr id="7" name="Picture 2" descr="C:\Users\Evan\Desktop\direct vs global\ShowerCurtain_Dir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7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Translucent surfaces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Indirect illumination (translucent transmission)</a:t>
            </a:r>
          </a:p>
        </p:txBody>
      </p:sp>
      <p:pic>
        <p:nvPicPr>
          <p:cNvPr id="6" name="Picture 3" descr="C:\Users\Evan\Desktop\direct vs global\ShowerCurtain_Glob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8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Tub of objects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illumination (normal image)</a:t>
            </a:r>
          </a:p>
        </p:txBody>
      </p:sp>
      <p:pic>
        <p:nvPicPr>
          <p:cNvPr id="7" name="Picture 2" descr="C:\Users\Evan\Desktop\direct vs global\Tub_Sce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Tub of objects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Direct illumination (looks like OpenGL)</a:t>
            </a:r>
          </a:p>
        </p:txBody>
      </p:sp>
      <p:pic>
        <p:nvPicPr>
          <p:cNvPr id="6" name="Picture 3" descr="C:\Users\Evan\Desktop\direct vs global\Tub_Dir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1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Tub of objects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Indirect illumination</a:t>
            </a:r>
          </a:p>
        </p:txBody>
      </p:sp>
      <p:pic>
        <p:nvPicPr>
          <p:cNvPr id="7" name="Picture 4" descr="C:\Users\Evan\Desktop\direct vs global\Tub_Glob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Outdoor environments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2200" y="216478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illumination (normal image)</a:t>
            </a:r>
          </a:p>
        </p:txBody>
      </p:sp>
      <p:pic>
        <p:nvPicPr>
          <p:cNvPr id="6" name="Picture 5" descr="C:\Users\Evan\Desktop\direct vs global\Nook_Sce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 t="1569" r="1305" b="1678"/>
          <a:stretch/>
        </p:blipFill>
        <p:spPr bwMode="auto">
          <a:xfrm>
            <a:off x="990600" y="1142339"/>
            <a:ext cx="5316203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Global Illumination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218" y="2085520"/>
            <a:ext cx="2973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Direct illumination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1777744"/>
            <a:ext cx="416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+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401024" y="2085520"/>
            <a:ext cx="2618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Indirect illumination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1777744"/>
            <a:ext cx="416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=</a:t>
            </a:r>
            <a:endParaRPr 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6530374" y="2081030"/>
            <a:ext cx="258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Total illumination</a:t>
            </a:r>
            <a:endParaRPr lang="en-US" sz="2000" dirty="0"/>
          </a:p>
        </p:txBody>
      </p:sp>
      <p:pic>
        <p:nvPicPr>
          <p:cNvPr id="9" name="Picture 2" descr="C:\Users\Evan\Desktop\direct vs global\dir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96" y="2569537"/>
            <a:ext cx="1925903" cy="192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Evan\Desktop\direct vs global\indire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97" y="2589628"/>
            <a:ext cx="1925903" cy="192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Evan\Desktop\direct vs global\tot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894" y="2549445"/>
            <a:ext cx="1966086" cy="19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810243" y="998161"/>
            <a:ext cx="1434938" cy="940153"/>
            <a:chOff x="3381361" y="1675798"/>
            <a:chExt cx="2285043" cy="1497131"/>
          </a:xfrm>
        </p:grpSpPr>
        <p:grpSp>
          <p:nvGrpSpPr>
            <p:cNvPr id="13" name="Group 12"/>
            <p:cNvGrpSpPr/>
            <p:nvPr/>
          </p:nvGrpSpPr>
          <p:grpSpPr>
            <a:xfrm rot="2700000">
              <a:off x="3359263" y="1697896"/>
              <a:ext cx="672845" cy="628650"/>
              <a:chOff x="2825960" y="1676400"/>
              <a:chExt cx="1060240" cy="990600"/>
            </a:xfrm>
          </p:grpSpPr>
          <p:sp>
            <p:nvSpPr>
              <p:cNvPr id="20" name="Arc 19"/>
              <p:cNvSpPr/>
              <p:nvPr/>
            </p:nvSpPr>
            <p:spPr>
              <a:xfrm>
                <a:off x="2825960" y="1676400"/>
                <a:ext cx="990600" cy="990600"/>
              </a:xfrm>
              <a:prstGeom prst="arc">
                <a:avLst>
                  <a:gd name="adj1" fmla="val 20055471"/>
                  <a:gd name="adj2" fmla="val 1500785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V="1">
                <a:off x="3352800" y="19050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352800" y="21717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5" descr="C:\Users\Evan\AppData\Local\Microsoft\Windows\Temporary Internet Files\Content.IE5\8EMIFYET\MC900205622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2305050"/>
              <a:ext cx="332404" cy="530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/>
            <p:cNvCxnSpPr/>
            <p:nvPr/>
          </p:nvCxnSpPr>
          <p:spPr>
            <a:xfrm flipH="1" flipV="1">
              <a:off x="4990530" y="1752601"/>
              <a:ext cx="343470" cy="524978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4124583" y="3172929"/>
              <a:ext cx="5772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3928668" y="2257566"/>
              <a:ext cx="484564" cy="915363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701881" y="1752600"/>
              <a:ext cx="5772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413232" y="1752600"/>
              <a:ext cx="577298" cy="1420329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05578" y="962702"/>
            <a:ext cx="1434938" cy="955746"/>
            <a:chOff x="447603" y="1675800"/>
            <a:chExt cx="2285043" cy="1521962"/>
          </a:xfrm>
        </p:grpSpPr>
        <p:grpSp>
          <p:nvGrpSpPr>
            <p:cNvPr id="24" name="Group 23"/>
            <p:cNvGrpSpPr/>
            <p:nvPr/>
          </p:nvGrpSpPr>
          <p:grpSpPr>
            <a:xfrm rot="2700000">
              <a:off x="425505" y="1697898"/>
              <a:ext cx="672845" cy="628650"/>
              <a:chOff x="2825960" y="1676400"/>
              <a:chExt cx="1060240" cy="990600"/>
            </a:xfrm>
          </p:grpSpPr>
          <p:sp>
            <p:nvSpPr>
              <p:cNvPr id="29" name="Arc 28"/>
              <p:cNvSpPr/>
              <p:nvPr/>
            </p:nvSpPr>
            <p:spPr>
              <a:xfrm>
                <a:off x="2825960" y="1676400"/>
                <a:ext cx="990600" cy="990600"/>
              </a:xfrm>
              <a:prstGeom prst="arc">
                <a:avLst>
                  <a:gd name="adj1" fmla="val 20055471"/>
                  <a:gd name="adj2" fmla="val 1500785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V="1">
                <a:off x="3352800" y="19050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352800" y="21717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5" descr="C:\Users\Evan\AppData\Local\Microsoft\Windows\Temporary Internet Files\Content.IE5\8EMIFYET\MC900205622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242" y="2305052"/>
              <a:ext cx="332404" cy="530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25"/>
            <p:cNvCxnSpPr/>
            <p:nvPr/>
          </p:nvCxnSpPr>
          <p:spPr>
            <a:xfrm flipH="1">
              <a:off x="1190825" y="3172931"/>
              <a:ext cx="5772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994910" y="2257568"/>
              <a:ext cx="484564" cy="915363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457212" y="2632564"/>
              <a:ext cx="879904" cy="565198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815041" y="998161"/>
            <a:ext cx="1434938" cy="940153"/>
            <a:chOff x="6291749" y="1675799"/>
            <a:chExt cx="2285043" cy="1497131"/>
          </a:xfrm>
        </p:grpSpPr>
        <p:grpSp>
          <p:nvGrpSpPr>
            <p:cNvPr id="33" name="Group 32"/>
            <p:cNvGrpSpPr/>
            <p:nvPr/>
          </p:nvGrpSpPr>
          <p:grpSpPr>
            <a:xfrm rot="2700000">
              <a:off x="6269651" y="1697897"/>
              <a:ext cx="672845" cy="628650"/>
              <a:chOff x="2825960" y="1676400"/>
              <a:chExt cx="1060240" cy="990600"/>
            </a:xfrm>
          </p:grpSpPr>
          <p:sp>
            <p:nvSpPr>
              <p:cNvPr id="41" name="Arc 40"/>
              <p:cNvSpPr/>
              <p:nvPr/>
            </p:nvSpPr>
            <p:spPr>
              <a:xfrm>
                <a:off x="2825960" y="1676400"/>
                <a:ext cx="990600" cy="990600"/>
              </a:xfrm>
              <a:prstGeom prst="arc">
                <a:avLst>
                  <a:gd name="adj1" fmla="val 20055471"/>
                  <a:gd name="adj2" fmla="val 1500785"/>
                </a:avLst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 flipV="1">
                <a:off x="3352800" y="19050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3352800" y="2171700"/>
                <a:ext cx="533400" cy="2667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5" descr="C:\Users\Evan\AppData\Local\Microsoft\Windows\Temporary Internet Files\Content.IE5\8EMIFYET\MC900205622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4388" y="2305051"/>
              <a:ext cx="332404" cy="530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Arrow Connector 34"/>
            <p:cNvCxnSpPr/>
            <p:nvPr/>
          </p:nvCxnSpPr>
          <p:spPr>
            <a:xfrm flipH="1" flipV="1">
              <a:off x="7900918" y="1752602"/>
              <a:ext cx="343470" cy="524978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7034971" y="3172930"/>
              <a:ext cx="5772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6839056" y="2257567"/>
              <a:ext cx="484564" cy="915363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7612269" y="1752601"/>
              <a:ext cx="5772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7323620" y="1752601"/>
              <a:ext cx="577298" cy="1420329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7309663" y="2602463"/>
              <a:ext cx="879904" cy="565198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Outdoor environments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2200" y="21647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Direct illumination</a:t>
            </a:r>
            <a:endParaRPr lang="en-US" dirty="0"/>
          </a:p>
        </p:txBody>
      </p:sp>
      <p:pic>
        <p:nvPicPr>
          <p:cNvPr id="7" name="Picture 6" descr="C:\Users\Evan\Desktop\direct vs global\Nook_Direc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t="1569" r="1169" b="1678"/>
          <a:stretch/>
        </p:blipFill>
        <p:spPr bwMode="auto">
          <a:xfrm>
            <a:off x="987552" y="1143000"/>
            <a:ext cx="5316205" cy="33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5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Outdoor environments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2200" y="21647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Indirect illumination</a:t>
            </a:r>
            <a:endParaRPr lang="en-US" dirty="0"/>
          </a:p>
        </p:txBody>
      </p:sp>
      <p:pic>
        <p:nvPicPr>
          <p:cNvPr id="6" name="Picture 7" descr="C:\Users\Evan\Desktop\direct vs global\Nook_Globa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 t="1569" r="1168" b="1678"/>
          <a:stretch/>
        </p:blipFill>
        <p:spPr bwMode="auto">
          <a:xfrm>
            <a:off x="987552" y="1143000"/>
            <a:ext cx="5312664" cy="333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7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Subsurface scattering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illumination (normal image)</a:t>
            </a:r>
          </a:p>
        </p:txBody>
      </p:sp>
      <p:pic>
        <p:nvPicPr>
          <p:cNvPr id="6" name="Picture 4" descr="C:\Users\Evan\Desktop\direct vs global\Color_Balls_Sce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1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Subsurface scattering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Direct illumination</a:t>
            </a:r>
          </a:p>
        </p:txBody>
      </p:sp>
      <p:pic>
        <p:nvPicPr>
          <p:cNvPr id="7" name="Picture 2" descr="C:\Users\Evan\Desktop\direct vs global\Color_Balls_Dir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1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Subsurface scattering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16478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Indirect illumination (subsurface scattering)</a:t>
            </a:r>
          </a:p>
        </p:txBody>
      </p:sp>
      <p:pic>
        <p:nvPicPr>
          <p:cNvPr id="6" name="Picture 3" descr="C:\Users\Evan\Desktop\direct vs global\Color_Balls_Glob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1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7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62600" y="216478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illumination (normal image)</a:t>
            </a:r>
          </a:p>
        </p:txBody>
      </p:sp>
      <p:pic>
        <p:nvPicPr>
          <p:cNvPr id="7" name="Picture 2" descr="C:\Users\Evan\Desktop\direct vs global\WithoutMakeup_Sce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05988"/>
            <a:ext cx="3073546" cy="349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3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62600" y="21647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Direct illumination</a:t>
            </a:r>
          </a:p>
        </p:txBody>
      </p:sp>
      <p:pic>
        <p:nvPicPr>
          <p:cNvPr id="6" name="Picture 3" descr="C:\Users\Evan\Desktop\direct vs global\WithoutMakeup_Direc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05840"/>
            <a:ext cx="3069934" cy="349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face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62600" y="216478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Indirect illumination</a:t>
            </a:r>
          </a:p>
        </p:txBody>
      </p:sp>
      <p:pic>
        <p:nvPicPr>
          <p:cNvPr id="7" name="Picture 4" descr="C:\Users\Evan\Desktop\direct vs global\WithoutMakeup_Glob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05840"/>
            <a:ext cx="3069934" cy="349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47750"/>
            <a:ext cx="4800600" cy="3638550"/>
          </a:xfrm>
        </p:spPr>
        <p:txBody>
          <a:bodyPr>
            <a:normAutofit/>
          </a:bodyPr>
          <a:lstStyle/>
          <a:p>
            <a:r>
              <a:rPr lang="en-US" dirty="0" smtClean="0"/>
              <a:t>Use a high frequency illumination pattern</a:t>
            </a:r>
          </a:p>
          <a:p>
            <a:pPr lvl="1"/>
            <a:r>
              <a:rPr lang="en-US" dirty="0" smtClean="0"/>
              <a:t>For example a checkerboard pattern of lit and unlit patches</a:t>
            </a:r>
            <a:endParaRPr lang="en-US" dirty="0"/>
          </a:p>
          <a:p>
            <a:r>
              <a:rPr lang="en-US" dirty="0" smtClean="0"/>
              <a:t>Each patch </a:t>
            </a:r>
            <a:r>
              <a:rPr lang="en-US" i="1" dirty="0" err="1"/>
              <a:t>i</a:t>
            </a:r>
            <a:r>
              <a:rPr lang="en-US" dirty="0" smtClean="0"/>
              <a:t> that is not directly illuminated by the pattern should be lit due only to indirect illumination</a:t>
            </a:r>
          </a:p>
          <a:p>
            <a:pPr lvl="1"/>
            <a:r>
              <a:rPr lang="en-US" dirty="0" smtClean="0"/>
              <a:t>This gives an estimate for indirect illumination on patch </a:t>
            </a:r>
            <a:r>
              <a:rPr lang="en-US" i="1" dirty="0" err="1" smtClean="0"/>
              <a:t>i</a:t>
            </a:r>
            <a:endParaRPr lang="en-US" i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separate direct and indirect components (1/3)</a:t>
            </a:r>
            <a:endParaRPr lang="en-US" dirty="0"/>
          </a:p>
        </p:txBody>
      </p:sp>
      <p:pic>
        <p:nvPicPr>
          <p:cNvPr id="1026" name="Picture 2" descr="\\cifs.cs.brown.edu\dfs\home\dstorch\My Documents\My Pictures\highFeqPatter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0" t="4226" r="3741"/>
          <a:stretch/>
        </p:blipFill>
        <p:spPr bwMode="auto">
          <a:xfrm>
            <a:off x="5698836" y="895350"/>
            <a:ext cx="2819400" cy="376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1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47750"/>
            <a:ext cx="4800600" cy="3638550"/>
          </a:xfrm>
        </p:spPr>
        <p:txBody>
          <a:bodyPr>
            <a:normAutofit/>
          </a:bodyPr>
          <a:lstStyle/>
          <a:p>
            <a:r>
              <a:rPr lang="en-US" dirty="0" smtClean="0"/>
              <a:t>Then how do we estimate indirect illumination for patches that fall in a </a:t>
            </a:r>
            <a:r>
              <a:rPr lang="en-US" i="1" dirty="0" smtClean="0"/>
              <a:t>directly</a:t>
            </a:r>
            <a:r>
              <a:rPr lang="en-US" dirty="0" smtClean="0"/>
              <a:t> illuminated region?</a:t>
            </a:r>
          </a:p>
          <a:p>
            <a:pPr lvl="1"/>
            <a:r>
              <a:rPr lang="en-US" dirty="0" smtClean="0"/>
              <a:t>Light the scene by the complement of the original illumination pattern</a:t>
            </a:r>
          </a:p>
          <a:p>
            <a:pPr lvl="1"/>
            <a:r>
              <a:rPr lang="en-US" dirty="0" smtClean="0"/>
              <a:t>e.g., all lit squares in the checkerboard become unlit, and all unlit squares become lit</a:t>
            </a:r>
          </a:p>
          <a:p>
            <a:r>
              <a:rPr lang="en-US" dirty="0" smtClean="0"/>
              <a:t>Obtain estimate for direct illumination by subtracting the estimate for indirect illumination</a:t>
            </a: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separate direct and indirect components (2/3)</a:t>
            </a:r>
            <a:endParaRPr lang="en-US" dirty="0"/>
          </a:p>
        </p:txBody>
      </p:sp>
      <p:pic>
        <p:nvPicPr>
          <p:cNvPr id="1026" name="Picture 2" descr="\\cifs.cs.brown.edu\dfs\home\dstorch\My Documents\My Pictures\highFeqPatter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0" t="4226" r="3741"/>
          <a:stretch/>
        </p:blipFill>
        <p:spPr bwMode="auto">
          <a:xfrm>
            <a:off x="5698836" y="895350"/>
            <a:ext cx="2819400" cy="376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2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47750"/>
            <a:ext cx="8229600" cy="3733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 theory, a high frequency pattern and its complement are sufficient for separation.</a:t>
            </a:r>
          </a:p>
          <a:p>
            <a:r>
              <a:rPr lang="en-US" dirty="0" smtClean="0"/>
              <a:t>In practice, however, a series of images are used, each with the illumination pattern shifted slightly.</a:t>
            </a:r>
          </a:p>
          <a:p>
            <a:r>
              <a:rPr lang="en-US" dirty="0" smtClean="0"/>
              <a:t>This technique can be applied to real life </a:t>
            </a:r>
            <a:r>
              <a:rPr lang="en-US" dirty="0" smtClean="0"/>
              <a:t>scenes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a projector to cast a shifting high frequency pattern and take multiple </a:t>
            </a:r>
            <a:r>
              <a:rPr lang="en-US" dirty="0" smtClean="0"/>
              <a:t>photographs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s a </a:t>
            </a:r>
            <a:r>
              <a:rPr lang="en-US" dirty="0" smtClean="0"/>
              <a:t>technique from computer vision in that we are processing data captured from the real world</a:t>
            </a:r>
            <a:endParaRPr lang="en-US" dirty="0" smtClean="0"/>
          </a:p>
          <a:p>
            <a:r>
              <a:rPr lang="en-US" dirty="0" smtClean="0"/>
              <a:t>Different illumination patterns can be used</a:t>
            </a:r>
          </a:p>
          <a:p>
            <a:pPr lvl="1"/>
            <a:r>
              <a:rPr lang="en-US" dirty="0" smtClean="0"/>
              <a:t>Checkerboard, sinusoidal pattern, line </a:t>
            </a:r>
            <a:r>
              <a:rPr lang="en-US" dirty="0" err="1" smtClean="0"/>
              <a:t>occluder</a:t>
            </a:r>
            <a:r>
              <a:rPr lang="en-US" dirty="0"/>
              <a:t> </a:t>
            </a:r>
            <a:r>
              <a:rPr lang="en-US" dirty="0" smtClean="0"/>
              <a:t>passes a narrow linear shadow across the </a:t>
            </a:r>
            <a:r>
              <a:rPr lang="en-US" dirty="0" smtClean="0"/>
              <a:t>scene</a:t>
            </a:r>
          </a:p>
          <a:p>
            <a:r>
              <a:rPr lang="en-US" dirty="0" smtClean="0"/>
              <a:t>Can produce impossible images which cannot be observed in the real world— adjust the blending ratio between indirect and direct illumination components</a:t>
            </a:r>
            <a:endParaRPr lang="en-US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separate direct and indirect components (3/3)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8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2266950"/>
            <a:ext cx="8229600" cy="45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www.cs.columbia.edu/CAVE/projects/separation/videos/Separation.mov</a:t>
            </a:r>
            <a:endParaRPr lang="en-US" sz="18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Diffuse </a:t>
            </a:r>
            <a:r>
              <a:rPr lang="en-US" dirty="0" err="1" smtClean="0"/>
              <a:t>Interreflection</a:t>
            </a:r>
            <a:endParaRPr lang="en-US" dirty="0"/>
          </a:p>
        </p:txBody>
      </p:sp>
      <p:pic>
        <p:nvPicPr>
          <p:cNvPr id="4" name="Picture 4" descr="C:\Users\Evan\Desktop\direct vs global\Eggs_Sce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78992"/>
            <a:ext cx="4419600" cy="333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0" y="216478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Total illumination (normal image)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Diffuse </a:t>
            </a:r>
            <a:r>
              <a:rPr lang="en-US" dirty="0" err="1" smtClean="0"/>
              <a:t>Interreflection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82145" y="238051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Direct illumination</a:t>
            </a:r>
            <a:endParaRPr lang="en-US" dirty="0"/>
          </a:p>
        </p:txBody>
      </p:sp>
      <p:pic>
        <p:nvPicPr>
          <p:cNvPr id="7" name="Picture 2" descr="C:\Users\Evan\Desktop\direct vs global\Eggs_Dir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Diffuse </a:t>
            </a:r>
            <a:r>
              <a:rPr lang="en-US" dirty="0" err="1" smtClean="0"/>
              <a:t>Interreflection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82145" y="238051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Indirect illumination (diffuse </a:t>
            </a:r>
            <a:r>
              <a:rPr lang="en-US" dirty="0" err="1" smtClean="0"/>
              <a:t>interreflection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3" descr="C:\Users\Evan\Desktop\direct vs global\Eggs_Glob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1078992"/>
            <a:ext cx="4416552" cy="333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A3901D-B8F3-48E8-AA10-9EF109D618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S123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entium">
      <a:majorFont>
        <a:latin typeface="Gentium Basic"/>
        <a:ea typeface=""/>
        <a:cs typeface=""/>
      </a:majorFont>
      <a:minorFont>
        <a:latin typeface="Gentium Basic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raytracing</Template>
  <TotalTime>29115</TotalTime>
  <Words>449</Words>
  <Application>Microsoft Office PowerPoint</Application>
  <PresentationFormat>On-screen Show (16:9)</PresentationFormat>
  <Paragraphs>101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Cambria</vt:lpstr>
      <vt:lpstr>Gentium Basic</vt:lpstr>
      <vt:lpstr>Calibri</vt:lpstr>
      <vt:lpstr>Segoe UI</vt:lpstr>
      <vt:lpstr>Wingdings 3</vt:lpstr>
      <vt:lpstr>Wingdings</vt:lpstr>
      <vt:lpstr>CS123 Theme</vt:lpstr>
      <vt:lpstr>Fast Separation of Direct and Global Images </vt:lpstr>
      <vt:lpstr>Global Illumination</vt:lpstr>
      <vt:lpstr>How to separate direct and indirect components (1/3)</vt:lpstr>
      <vt:lpstr>How to separate direct and indirect components (2/3)</vt:lpstr>
      <vt:lpstr>How to separate direct and indirect components (3/3)</vt:lpstr>
      <vt:lpstr>Video</vt:lpstr>
      <vt:lpstr>Diffuse Interreflection</vt:lpstr>
      <vt:lpstr>Diffuse Interreflection</vt:lpstr>
      <vt:lpstr>Diffuse Interreflection</vt:lpstr>
      <vt:lpstr>Rose</vt:lpstr>
      <vt:lpstr>Rose</vt:lpstr>
      <vt:lpstr>Rose</vt:lpstr>
      <vt:lpstr>Translucent surfaces</vt:lpstr>
      <vt:lpstr>Translucent surfaces</vt:lpstr>
      <vt:lpstr>Translucent surfaces</vt:lpstr>
      <vt:lpstr>Tub of objects</vt:lpstr>
      <vt:lpstr>Tub of objects</vt:lpstr>
      <vt:lpstr>Tub of objects</vt:lpstr>
      <vt:lpstr>Outdoor environments</vt:lpstr>
      <vt:lpstr>Outdoor environments</vt:lpstr>
      <vt:lpstr>Outdoor environments</vt:lpstr>
      <vt:lpstr>Subsurface scattering</vt:lpstr>
      <vt:lpstr>Subsurface scattering</vt:lpstr>
      <vt:lpstr>Subsurface scattering</vt:lpstr>
      <vt:lpstr>Human face</vt:lpstr>
      <vt:lpstr>Human face</vt:lpstr>
      <vt:lpstr>Human face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Radiosity</dc:title>
  <dc:creator>ben@herila.net</dc:creator>
  <cp:lastModifiedBy>David Storch</cp:lastModifiedBy>
  <cp:revision>440</cp:revision>
  <dcterms:created xsi:type="dcterms:W3CDTF">2010-06-14T20:33:47Z</dcterms:created>
  <dcterms:modified xsi:type="dcterms:W3CDTF">2012-11-27T04:23:17Z</dcterms:modified>
</cp:coreProperties>
</file>